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52"/>
  </p:notesMasterIdLst>
  <p:handoutMasterIdLst>
    <p:handoutMasterId r:id="rId53"/>
  </p:handoutMasterIdLst>
  <p:sldIdLst>
    <p:sldId id="389" r:id="rId2"/>
    <p:sldId id="478" r:id="rId3"/>
    <p:sldId id="398" r:id="rId4"/>
    <p:sldId id="536" r:id="rId5"/>
    <p:sldId id="632" r:id="rId6"/>
    <p:sldId id="602" r:id="rId7"/>
    <p:sldId id="804" r:id="rId8"/>
    <p:sldId id="736" r:id="rId9"/>
    <p:sldId id="794" r:id="rId10"/>
    <p:sldId id="738" r:id="rId11"/>
    <p:sldId id="739" r:id="rId12"/>
    <p:sldId id="740" r:id="rId13"/>
    <p:sldId id="805" r:id="rId14"/>
    <p:sldId id="806" r:id="rId15"/>
    <p:sldId id="807" r:id="rId16"/>
    <p:sldId id="741" r:id="rId17"/>
    <p:sldId id="797" r:id="rId18"/>
    <p:sldId id="742" r:id="rId19"/>
    <p:sldId id="798" r:id="rId20"/>
    <p:sldId id="799" r:id="rId21"/>
    <p:sldId id="808" r:id="rId22"/>
    <p:sldId id="809" r:id="rId23"/>
    <p:sldId id="800" r:id="rId24"/>
    <p:sldId id="810" r:id="rId25"/>
    <p:sldId id="811" r:id="rId26"/>
    <p:sldId id="812" r:id="rId27"/>
    <p:sldId id="813" r:id="rId28"/>
    <p:sldId id="814" r:id="rId29"/>
    <p:sldId id="815" r:id="rId30"/>
    <p:sldId id="816" r:id="rId31"/>
    <p:sldId id="817" r:id="rId32"/>
    <p:sldId id="818" r:id="rId33"/>
    <p:sldId id="762" r:id="rId34"/>
    <p:sldId id="820" r:id="rId35"/>
    <p:sldId id="777" r:id="rId36"/>
    <p:sldId id="821" r:id="rId37"/>
    <p:sldId id="746" r:id="rId38"/>
    <p:sldId id="753" r:id="rId39"/>
    <p:sldId id="822" r:id="rId40"/>
    <p:sldId id="778" r:id="rId41"/>
    <p:sldId id="823" r:id="rId42"/>
    <p:sldId id="767" r:id="rId43"/>
    <p:sldId id="824" r:id="rId44"/>
    <p:sldId id="825" r:id="rId45"/>
    <p:sldId id="826" r:id="rId46"/>
    <p:sldId id="827" r:id="rId47"/>
    <p:sldId id="828" r:id="rId48"/>
    <p:sldId id="829" r:id="rId49"/>
    <p:sldId id="830" r:id="rId50"/>
    <p:sldId id="394" r:id="rId51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BCE4E6"/>
    <a:srgbClr val="F47828"/>
    <a:srgbClr val="959CCF"/>
    <a:srgbClr val="ABD7F3"/>
    <a:srgbClr val="1290D0"/>
    <a:srgbClr val="1B638A"/>
    <a:srgbClr val="E6516D"/>
    <a:srgbClr val="F9DADA"/>
    <a:srgbClr val="04B5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5615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hyperlink" Target="4-2-1(&#50641;&#49472;&#47196;%20&#45936;&#51060;&#53552;%20&#44032;&#51256;&#50724;&#44592;).pptx#-1,4,PowerPoint &#54532;&#47112;&#51232;&#53580;&#51060;&#49496;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4-2-3(&#49884;&#44033;&#51201;%20&#48516;&#49437;%20&#48372;&#44256;&#49436;%20&#51089;&#49457;&#54616;&#44592;).pptx#-1,4,PowerPoint &#54532;&#47112;&#51232;&#53580;&#51060;&#49496;" TargetMode="Externa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383566" y="1881406"/>
            <a:ext cx="4214810" cy="2123658"/>
          </a:xfrm>
          <a:prstGeom prst="rect">
            <a:avLst/>
          </a:prstGeom>
        </p:spPr>
        <p:txBody>
          <a:bodyPr wrap="square" lIns="36000" rIns="36000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44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빅데이터를 활용</a:t>
            </a:r>
            <a:r>
              <a:rPr kumimoji="0" lang="ko-KR" altLang="en-US" sz="4400" b="1" spc="-20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한 비즈니스 엑셀</a:t>
            </a:r>
            <a:r>
              <a:rPr kumimoji="0" lang="ko-KR" altLang="en-US" sz="44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 활용</a:t>
            </a:r>
            <a:endParaRPr kumimoji="0" lang="en-US" altLang="ko-KR" sz="44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Ⅳ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458220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238~273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9913" y="5134682"/>
            <a:ext cx="4982454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엑셀로 데이터 가져오기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79913" y="5638738"/>
            <a:ext cx="5335115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pc="-100" smtClean="0">
                <a:effectLst/>
                <a:latin typeface="+mn-ea"/>
                <a:ea typeface="+mn-ea"/>
              </a:rPr>
              <a:t>엑셀 데이터로 전처리하기</a:t>
            </a:r>
            <a:endParaRPr lang="ko-KR" altLang="en-US" sz="3000" b="1" spc="-100" dirty="0">
              <a:effectLst/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 bwMode="auto">
          <a:xfrm>
            <a:off x="4274014" y="4108884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2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23152" y="4077072"/>
            <a:ext cx="400301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spc="-1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빅데이터를 활용한</a:t>
            </a:r>
            <a: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/>
            </a:r>
            <a:b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</a:br>
            <a:r>
              <a:rPr lang="ko-KR" altLang="en-US" sz="3200" b="1" spc="-2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데이터 가공 및 시각화</a:t>
            </a:r>
            <a:endParaRPr lang="ko-KR" altLang="en-US" sz="3200" b="1" spc="-200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79912" y="6142794"/>
            <a:ext cx="5501827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03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pc="-240" smtClean="0">
                <a:effectLst/>
                <a:latin typeface="+mn-ea"/>
                <a:ea typeface="+mn-ea"/>
              </a:rPr>
              <a:t>시각적 분석 보고서 작성하기</a:t>
            </a:r>
            <a:endParaRPr lang="ko-KR" altLang="en-US" sz="3000" b="1" spc="-240" dirty="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2.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찾기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및 바꾸기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대화 상자의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찾을 내용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에 “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. ”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를 입력하고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바꿀 내용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에 “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.”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를 입력한 후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모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두 바꾸기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3" name="텍스트 개체 틀 7"/>
          <p:cNvSpPr txBox="1">
            <a:spLocks/>
          </p:cNvSpPr>
          <p:nvPr/>
        </p:nvSpPr>
        <p:spPr>
          <a:xfrm>
            <a:off x="1115616" y="1067192"/>
            <a:ext cx="577594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대여소현황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전처리하기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4" name="그림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315" y="4141373"/>
            <a:ext cx="4679004" cy="2110902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1019189" y="5877272"/>
            <a:ext cx="1008000" cy="288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8144" y="5028426"/>
            <a:ext cx="2340000" cy="1223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94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60529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3.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I2]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셀을 선택한 후 “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=FIND(B2,C2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)”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 입력</a:t>
            </a:r>
            <a:endParaRPr kumimoji="0" lang="en-US" altLang="ko-KR" sz="3000" spc="-1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577594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대여소현황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전처리하기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000" y="3242136"/>
            <a:ext cx="6480000" cy="321120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7443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4.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.’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문자를 찾아서 그 뒤의 문자열을 추출하기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위해 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[J2]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=IF(ISERR(I2),</a:t>
            </a:r>
            <a:r>
              <a:rPr kumimoji="0" lang="en-US" altLang="ko-KR" sz="3000" spc="-230" smtClean="0">
                <a:effectLst/>
                <a:latin typeface="맑은 고딕" pitchFamily="50" charset="-127"/>
                <a:ea typeface="맑은 고딕" pitchFamily="50" charset="-127"/>
              </a:rPr>
              <a:t>C2,RIGHT(C2,LEN(C2)</a:t>
            </a:r>
            <a:br>
              <a:rPr kumimoji="0" lang="en-US" altLang="ko-KR" sz="3000" spc="-23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-FIND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(“.”,C2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)))”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 입력</a:t>
            </a:r>
            <a:endParaRPr kumimoji="0" lang="en-US" altLang="ko-KR" sz="30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1" name="텍스트 개체 틀 7"/>
          <p:cNvSpPr txBox="1">
            <a:spLocks/>
          </p:cNvSpPr>
          <p:nvPr/>
        </p:nvSpPr>
        <p:spPr>
          <a:xfrm>
            <a:off x="1115616" y="1067192"/>
            <a:ext cx="577594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대여소현황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전처리하기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7424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1" name="텍스트 개체 틀 7"/>
          <p:cNvSpPr txBox="1">
            <a:spLocks/>
          </p:cNvSpPr>
          <p:nvPr/>
        </p:nvSpPr>
        <p:spPr>
          <a:xfrm>
            <a:off x="1115616" y="1067192"/>
            <a:ext cx="577594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대여소현황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전처리하기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000" y="2590751"/>
            <a:ext cx="6480000" cy="353695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4128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56094"/>
            <a:ext cx="4567276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800" b="1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수식으로 대여소명 추출하기</a:t>
            </a:r>
            <a:endParaRPr kumimoji="0" lang="ko-KR" altLang="en-US" sz="2800" b="1" i="0" strike="noStrike" kern="1200" cap="none" spc="-10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7296"/>
            <a:ext cx="8280000" cy="5112024"/>
          </a:xfrm>
          <a:prstGeom prst="roundRect">
            <a:avLst>
              <a:gd name="adj" fmla="val 2001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4000"/>
              </a:lnSpc>
              <a:spcBef>
                <a:spcPts val="0"/>
              </a:spcBef>
            </a:pPr>
            <a:endParaRPr lang="en-US" altLang="ko-KR" sz="3000" b="1" smtClean="0">
              <a:solidFill>
                <a:srgbClr val="1290D0"/>
              </a:solidFill>
              <a:effectLst/>
              <a:latin typeface="맑은 고딕" panose="020B0503020000020004" pitchFamily="50" charset="-127"/>
            </a:endParaRPr>
          </a:p>
          <a:p>
            <a:pPr>
              <a:lnSpc>
                <a:spcPts val="4000"/>
              </a:lnSpc>
              <a:spcBef>
                <a:spcPts val="0"/>
              </a:spcBef>
            </a:pPr>
            <a:endParaRPr lang="en-US" altLang="ko-KR" sz="3000" b="1">
              <a:solidFill>
                <a:srgbClr val="1290D0"/>
              </a:solidFill>
              <a:effectLst/>
              <a:latin typeface="맑은 고딕" panose="020B0503020000020004" pitchFamily="50" charset="-127"/>
            </a:endParaRPr>
          </a:p>
          <a:p>
            <a:pPr>
              <a:lnSpc>
                <a:spcPts val="4000"/>
              </a:lnSpc>
              <a:spcBef>
                <a:spcPts val="0"/>
              </a:spcBef>
            </a:pPr>
            <a:r>
              <a:rPr lang="ko-KR" altLang="en-US" sz="3000" b="1" smtClean="0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❶</a:t>
            </a:r>
            <a:r>
              <a:rPr lang="ko-KR" altLang="en-US" sz="30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en-US" altLang="ko-KR" sz="3000" spc="-2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FIND</a:t>
            </a:r>
            <a:r>
              <a:rPr lang="en-US" altLang="ko-KR" sz="3000" spc="-24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(“.”,C2): </a:t>
            </a:r>
            <a:r>
              <a:rPr lang="ko-KR" altLang="en-US" sz="3000" spc="-24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대여소명에서 마침표</a:t>
            </a:r>
            <a:r>
              <a:rPr lang="en-US" altLang="ko-KR" sz="3000" spc="-24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(.)</a:t>
            </a:r>
            <a:r>
              <a:rPr lang="ko-KR" altLang="en-US" sz="3000" spc="-24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의 위치를 계산</a:t>
            </a:r>
          </a:p>
          <a:p>
            <a:pPr>
              <a:lnSpc>
                <a:spcPts val="4000"/>
              </a:lnSpc>
              <a:spcBef>
                <a:spcPts val="600"/>
              </a:spcBef>
            </a:pPr>
            <a:r>
              <a:rPr lang="ko-KR" altLang="en-US" sz="3000" b="1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❷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en-US" altLang="ko-KR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LEN(C2): 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대여소명의 문자 길이를 계산</a:t>
            </a:r>
          </a:p>
          <a:p>
            <a:pPr marL="484188" indent="-484188">
              <a:lnSpc>
                <a:spcPts val="4000"/>
              </a:lnSpc>
              <a:spcBef>
                <a:spcPts val="600"/>
              </a:spcBef>
            </a:pPr>
            <a:r>
              <a:rPr lang="ko-KR" altLang="en-US" sz="3000" b="1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❸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en-US" altLang="ko-KR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RIGHT(C2,</a:t>
            </a:r>
            <a:r>
              <a:rPr lang="ko-KR" altLang="en-US" sz="3000" b="1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❷</a:t>
            </a:r>
            <a:r>
              <a:rPr lang="en-US" altLang="ko-KR" sz="30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-</a:t>
            </a:r>
            <a:r>
              <a:rPr lang="ko-KR" altLang="en-US" sz="3000" b="1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❶</a:t>
            </a:r>
            <a:r>
              <a:rPr lang="en-US" altLang="ko-KR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): 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대여소명에서 오른쪽으로 </a:t>
            </a:r>
            <a:r>
              <a:rPr lang="ko-KR" altLang="en-US" sz="3000" b="1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❷</a:t>
            </a:r>
            <a:r>
              <a:rPr lang="en-US" altLang="ko-KR" sz="30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-</a:t>
            </a:r>
            <a:r>
              <a:rPr lang="ko-KR" altLang="en-US" sz="3000" b="1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❶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으로 계산된 글자 수만큼 </a:t>
            </a:r>
            <a:r>
              <a:rPr lang="ko-KR" altLang="en-US" sz="30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추출</a:t>
            </a:r>
            <a:endParaRPr lang="ko-KR" altLang="en-US" sz="3000" spc="-150">
              <a:solidFill>
                <a:schemeClr val="tx1"/>
              </a:solidFill>
              <a:effectLst/>
              <a:latin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11560" y="1484784"/>
            <a:ext cx="7920000" cy="5760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=IF(ISERR(I2</a:t>
            </a:r>
            <a:r>
              <a:rPr lang="en-US" altLang="ko-KR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),C2,RIGHT(C2,LEN(C2) - FIND(“.”,C2)))</a:t>
            </a:r>
            <a:endParaRPr lang="ko-KR" altLang="en-US" sz="2800" spc="-10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1568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56094"/>
            <a:ext cx="4567276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800" b="1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수식으로 대여소명 추출하기</a:t>
            </a:r>
            <a:endParaRPr kumimoji="0" lang="ko-KR" altLang="en-US" sz="2800" b="1" i="0" strike="noStrike" kern="1200" cap="none" spc="-10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7296"/>
            <a:ext cx="8280000" cy="5112024"/>
          </a:xfrm>
          <a:prstGeom prst="roundRect">
            <a:avLst>
              <a:gd name="adj" fmla="val 2001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marL="484188" indent="-484188">
              <a:lnSpc>
                <a:spcPts val="4000"/>
              </a:lnSpc>
              <a:spcBef>
                <a:spcPts val="600"/>
              </a:spcBef>
            </a:pPr>
            <a:r>
              <a:rPr lang="ko-KR" altLang="en-US" sz="3000" b="1" smtClean="0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❹</a:t>
            </a:r>
            <a:r>
              <a:rPr lang="ko-KR" altLang="en-US" sz="30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en-US" altLang="ko-KR" sz="3000" spc="-1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ISERR(I2): FIND </a:t>
            </a:r>
            <a:r>
              <a:rPr lang="ko-KR" altLang="en-US" sz="3000" spc="-1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함수로 대여소</a:t>
            </a:r>
            <a:r>
              <a:rPr lang="en-US" altLang="ko-KR" sz="3000" spc="-1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ID</a:t>
            </a:r>
            <a:r>
              <a:rPr lang="ko-KR" altLang="en-US" sz="3000" spc="-1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를 포함하지 않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은 경우 </a:t>
            </a:r>
            <a:r>
              <a:rPr lang="en-US" altLang="ko-KR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TRUE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로 계산</a:t>
            </a:r>
          </a:p>
          <a:p>
            <a:pPr marL="484188" indent="-484188">
              <a:lnSpc>
                <a:spcPts val="4000"/>
              </a:lnSpc>
              <a:spcBef>
                <a:spcPts val="600"/>
              </a:spcBef>
            </a:pPr>
            <a:r>
              <a:rPr lang="ko-KR" altLang="en-US" sz="3000" b="1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❺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en-US" altLang="ko-KR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IF(</a:t>
            </a:r>
            <a:r>
              <a:rPr lang="ko-KR" altLang="en-US" sz="3000" b="1" spc="-150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❺</a:t>
            </a:r>
            <a:r>
              <a:rPr lang="en-US" altLang="ko-KR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,C2,</a:t>
            </a:r>
            <a:r>
              <a:rPr lang="ko-KR" altLang="en-US" sz="3000" b="1" spc="-150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❸</a:t>
            </a:r>
            <a:r>
              <a:rPr lang="en-US" altLang="ko-KR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): </a:t>
            </a:r>
            <a:r>
              <a:rPr lang="ko-KR" altLang="en-US" sz="3000" b="1" spc="-150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❺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가 </a:t>
            </a:r>
            <a:r>
              <a:rPr lang="en-US" altLang="ko-KR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TRUE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이면 대여소</a:t>
            </a:r>
            <a:r>
              <a:rPr lang="en-US" altLang="ko-KR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ID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가 없는 경</a:t>
            </a:r>
            <a:r>
              <a:rPr lang="ko-KR" altLang="en-US" sz="3000" spc="-20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우이므로 </a:t>
            </a:r>
            <a:r>
              <a:rPr lang="en-US" altLang="ko-KR" sz="3000" spc="-20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[C2] </a:t>
            </a:r>
            <a:r>
              <a:rPr lang="ko-KR" altLang="en-US" sz="3000" spc="-20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셀의 대여소명을 그대로 사용하고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아닌 경우 </a:t>
            </a:r>
            <a:r>
              <a:rPr lang="en-US" altLang="ko-KR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RIGHT 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함수로 대여소명 추출</a:t>
            </a:r>
            <a:endParaRPr lang="en-US" altLang="ko-KR" sz="3000" spc="-150">
              <a:solidFill>
                <a:schemeClr val="tx1"/>
              </a:solidFill>
              <a:effectLst/>
              <a:latin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2833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5.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I2:J2]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범위를 지정한 후 채우기 핸들을 더블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클릭     </a:t>
            </a:r>
            <a:r>
              <a:rPr kumimoji="0" lang="en-US" altLang="ko-KR" sz="3000" spc="-60" smtClean="0">
                <a:effectLst/>
                <a:latin typeface="맑은 고딕" pitchFamily="50" charset="-127"/>
                <a:ea typeface="맑은 고딕" pitchFamily="50" charset="-127"/>
              </a:rPr>
              <a:t> [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J2:J1541]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범위를 지정한 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후 </a:t>
            </a:r>
            <a:r>
              <a:rPr kumimoji="0" lang="en-US" altLang="ko-KR" sz="3000" spc="-60" smtClean="0">
                <a:effectLst/>
                <a:latin typeface="맑은 고딕" pitchFamily="50" charset="-127"/>
                <a:ea typeface="맑은 고딕" pitchFamily="50" charset="-127"/>
              </a:rPr>
              <a:t>[Ctrl]+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[C]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를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눌러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복사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577594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대여소현황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전처리하기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줄무늬가 있는 오른쪽 화살표 23"/>
          <p:cNvSpPr/>
          <p:nvPr/>
        </p:nvSpPr>
        <p:spPr>
          <a:xfrm>
            <a:off x="1953424" y="3111155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390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1115616" y="1067192"/>
            <a:ext cx="577594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대여소현황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전처리하기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000" y="2564904"/>
            <a:ext cx="6120000" cy="4096405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1044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6.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C2]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셀을 선택한 후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홈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클립보드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붙여넣기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](    )-[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값 붙여넣기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값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1" name="텍스트 개체 틀 7"/>
          <p:cNvSpPr txBox="1">
            <a:spLocks/>
          </p:cNvSpPr>
          <p:nvPr/>
        </p:nvSpPr>
        <p:spPr>
          <a:xfrm>
            <a:off x="1115616" y="1067192"/>
            <a:ext cx="577594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대여소현황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전처리하기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8720" y="3068960"/>
            <a:ext cx="360000" cy="466666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0114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272" y="2489858"/>
            <a:ext cx="5400000" cy="416804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872272" y="3546728"/>
            <a:ext cx="216000" cy="216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1115616" y="1067192"/>
            <a:ext cx="577594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대여소현황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전처리하기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7997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pres?slideindex=4&amp;slidetitle=PowerPoint 프레젠테이션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엑셀로 데이터 가져오기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sldjump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b="1" spc="-350" smtClean="0">
                <a:effectLst/>
                <a:latin typeface="+mn-ea"/>
              </a:rPr>
              <a:t>엑셀 데이터로 전처리하기</a:t>
            </a:r>
            <a:endParaRPr lang="ko-KR" altLang="en-US" b="1" spc="-350" dirty="0">
              <a:effectLst/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2" name="TextBox 11">
            <a:hlinkClick r:id="rId5" action="ppaction://hlinkpres?slideindex=4&amp;slidetitle=PowerPoint 프레젠테이션"/>
          </p:cNvPr>
          <p:cNvSpPr txBox="1"/>
          <p:nvPr/>
        </p:nvSpPr>
        <p:spPr>
          <a:xfrm>
            <a:off x="2952440" y="4233914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pc="-300" smtClean="0">
                <a:effectLst/>
                <a:latin typeface="+mn-ea"/>
              </a:rPr>
              <a:t>시각적 분석 보고서 작성하기</a:t>
            </a:r>
            <a:endParaRPr lang="ko-KR" altLang="en-US" b="1" spc="-300" dirty="0">
              <a:effectLst/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9553" y="4233914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03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7.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[I:J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열을 범위로 지정한 후 마우스 오른쪽 버튼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을 클릭하고 바로 가기 메뉴에서 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삭제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11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1115616" y="1067192"/>
            <a:ext cx="577594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대여소현황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전처리하기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824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1115616" y="1067192"/>
            <a:ext cx="577594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대여소현황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전처리하기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000" y="2708920"/>
            <a:ext cx="7200000" cy="363658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0" name="직사각형 9"/>
          <p:cNvSpPr/>
          <p:nvPr/>
        </p:nvSpPr>
        <p:spPr>
          <a:xfrm>
            <a:off x="6102190" y="4572584"/>
            <a:ext cx="1584000" cy="252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324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317009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8.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기준시작일자’ 필드의 필터 단추를 누르고 데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이터를 확인한 후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G2:G1541]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범위를 지정하고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홈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편집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찾기 및 선택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](    )-[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바꾸기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메뉴 선택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      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찾기 및 바꾸기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대화 상자에서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찾을 내용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은 ‘개통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, 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바꿀 내용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은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빈칸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     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모두 바꾸기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1115616" y="1067192"/>
            <a:ext cx="577594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대여소현황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전처리하기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줄무늬가 있는 오른쪽 화살표 9"/>
          <p:cNvSpPr/>
          <p:nvPr/>
        </p:nvSpPr>
        <p:spPr>
          <a:xfrm>
            <a:off x="2771800" y="4149080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6462" y="3525026"/>
            <a:ext cx="360000" cy="547826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4" name="줄무늬가 있는 오른쪽 화살표 13"/>
          <p:cNvSpPr/>
          <p:nvPr/>
        </p:nvSpPr>
        <p:spPr>
          <a:xfrm>
            <a:off x="7604968" y="4608560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662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1115616" y="1067192"/>
            <a:ext cx="577594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대여소현황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전처리하기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735" y="3267555"/>
            <a:ext cx="4679004" cy="2110902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9762" y="4147434"/>
            <a:ext cx="2120630" cy="1215957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1082023" y="4977208"/>
            <a:ext cx="1008000" cy="324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705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9.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G2:G1541]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범위를 지정한 후 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데이터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데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이터 도구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텍스트 나누기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1115616" y="1067192"/>
            <a:ext cx="577594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대여소현황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전처리하기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4146" y="3002325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5818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1115616" y="1067192"/>
            <a:ext cx="577594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대여소현황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전처리하기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000" y="2478440"/>
            <a:ext cx="5940000" cy="4194415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4" name="직사각형 13"/>
          <p:cNvSpPr/>
          <p:nvPr/>
        </p:nvSpPr>
        <p:spPr>
          <a:xfrm>
            <a:off x="5373232" y="2583192"/>
            <a:ext cx="360000" cy="54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730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612775" indent="-612775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10.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텍스트 마법사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3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단계 중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단계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대화 상자에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서 ‘구분 기호로 분리됨’을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선택   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   [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텍스트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마법사 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3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단계 중 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2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단계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대화 상자의 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구분 기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호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에서 ‘공백’을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체크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1115616" y="1067192"/>
            <a:ext cx="577594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대여소현황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전처리하기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줄무늬가 있는 오른쪽 화살표 13"/>
          <p:cNvSpPr/>
          <p:nvPr/>
        </p:nvSpPr>
        <p:spPr>
          <a:xfrm>
            <a:off x="6498560" y="3102011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226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1115616" y="1067192"/>
            <a:ext cx="577594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대여소현황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전처리하기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128" y="2564905"/>
            <a:ext cx="3960000" cy="3788167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7000" y="2564904"/>
            <a:ext cx="3960000" cy="3788167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800507" y="3645024"/>
            <a:ext cx="1188000" cy="216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4686251" y="3762168"/>
            <a:ext cx="540000" cy="216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659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2492896"/>
            <a:ext cx="7848872" cy="265713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612775" indent="-612775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11.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텍스트 마법사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3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단계 중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3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단계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대화 상자의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데이터 미리보기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에서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열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년월일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을 선택하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고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열 데이터 서식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에서 ‘날짜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’ 선택    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   2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3</a:t>
            </a:r>
            <a:r>
              <a:rPr kumimoji="0" lang="ko-KR" altLang="en-US" sz="3000" spc="-30">
                <a:effectLst/>
                <a:latin typeface="맑은 고딕" pitchFamily="50" charset="-127"/>
                <a:ea typeface="맑은 고딕" pitchFamily="50" charset="-127"/>
              </a:rPr>
              <a:t>번째 열은 모두 ‘열 가져오지 않음</a:t>
            </a:r>
            <a:r>
              <a:rPr kumimoji="0" lang="en-US" altLang="ko-KR" sz="3000" spc="-3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30">
                <a:effectLst/>
                <a:latin typeface="맑은 고딕" pitchFamily="50" charset="-127"/>
                <a:ea typeface="맑은 고딕" pitchFamily="50" charset="-127"/>
              </a:rPr>
              <a:t>건너뜀</a:t>
            </a:r>
            <a:r>
              <a:rPr kumimoji="0" lang="en-US" altLang="ko-KR" sz="3000" spc="-30" smtClean="0">
                <a:effectLst/>
                <a:latin typeface="맑은 고딕" pitchFamily="50" charset="-127"/>
                <a:ea typeface="맑은 고딕" pitchFamily="50" charset="-127"/>
              </a:rPr>
              <a:t>)’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선택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1115616" y="1067192"/>
            <a:ext cx="577594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대여소현황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전처리하기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줄무늬가 있는 오른쪽 화살표 13"/>
          <p:cNvSpPr/>
          <p:nvPr/>
        </p:nvSpPr>
        <p:spPr>
          <a:xfrm>
            <a:off x="7128344" y="3623177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96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1115616" y="1067192"/>
            <a:ext cx="577594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대여소현황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전처리하기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477" y="2564904"/>
            <a:ext cx="3960000" cy="3788163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5720" y="2564904"/>
            <a:ext cx="3960000" cy="3788163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656840" y="3582184"/>
            <a:ext cx="1368000" cy="216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4704539" y="3781040"/>
            <a:ext cx="1404000" cy="216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602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lIns="36000" rIns="36000" anchor="ctr"/>
          <a:lstStyle/>
          <a:p>
            <a:r>
              <a:rPr lang="ko-KR" altLang="en-US" sz="3400" b="1" spc="-280" smtClean="0">
                <a:effectLst/>
                <a:latin typeface="맑은 고딕" pitchFamily="50" charset="-127"/>
                <a:ea typeface="맑은 고딕" pitchFamily="50" charset="-127"/>
              </a:rPr>
              <a:t>공공데이터에 </a:t>
            </a:r>
            <a:r>
              <a:rPr lang="ko-KR" altLang="en-US" sz="3400" b="1" spc="-280">
                <a:effectLst/>
                <a:latin typeface="맑은 고딕" pitchFamily="50" charset="-127"/>
                <a:ea typeface="맑은 고딕" pitchFamily="50" charset="-127"/>
              </a:rPr>
              <a:t>축적된 빅데이터를 수집</a:t>
            </a:r>
            <a:r>
              <a:rPr lang="ko-KR" altLang="en-US" sz="3400" b="1" spc="-100">
                <a:effectLst/>
                <a:latin typeface="맑은 고딕" pitchFamily="50" charset="-127"/>
                <a:ea typeface="맑은 고딕" pitchFamily="50" charset="-127"/>
              </a:rPr>
              <a:t>하여 엑셀에서 가공할 수 </a:t>
            </a:r>
            <a:r>
              <a:rPr lang="ko-KR" altLang="en-US" sz="3400" b="1" spc="-100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sz="3400" b="1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sz="3400" b="1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함수를 </a:t>
            </a:r>
            <a:r>
              <a:rPr lang="ko-KR" altLang="en-US" b="1" spc="-170">
                <a:effectLst/>
                <a:latin typeface="맑은 고딕" pitchFamily="50" charset="-127"/>
                <a:ea typeface="맑은 고딕" pitchFamily="50" charset="-127"/>
              </a:rPr>
              <a:t>이용하여 분석에 필요한 자</a:t>
            </a:r>
            <a:r>
              <a:rPr lang="ko-KR" altLang="en-US" b="1" spc="-100">
                <a:effectLst/>
                <a:latin typeface="맑은 고딕" pitchFamily="50" charset="-127"/>
                <a:ea typeface="맑은 고딕" pitchFamily="50" charset="-127"/>
              </a:rPr>
              <a:t>료를 작성할 수 있다</a:t>
            </a:r>
            <a:r>
              <a:rPr lang="en-US" altLang="ko-KR" b="1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b="1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710575" y="48691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2" name="텍스트 개체 틀 42"/>
          <p:cNvSpPr txBox="1">
            <a:spLocks/>
          </p:cNvSpPr>
          <p:nvPr/>
        </p:nvSpPr>
        <p:spPr>
          <a:xfrm>
            <a:off x="1160192" y="49711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다양한 </a:t>
            </a:r>
            <a:r>
              <a:rPr lang="ko-KR" altLang="en-US" b="1" spc="-170">
                <a:effectLst/>
                <a:latin typeface="맑은 고딕" pitchFamily="50" charset="-127"/>
                <a:ea typeface="맑은 고딕" pitchFamily="50" charset="-127"/>
              </a:rPr>
              <a:t>시각화 자료가 삽입된 분석</a:t>
            </a:r>
            <a:r>
              <a:rPr lang="ko-KR" altLang="en-US" b="1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00">
                <a:effectLst/>
                <a:latin typeface="맑은 고딕" pitchFamily="50" charset="-127"/>
                <a:ea typeface="맑은 고딕" pitchFamily="50" charset="-127"/>
              </a:rPr>
              <a:t>보고서를 작성할 수 </a:t>
            </a:r>
            <a:r>
              <a:rPr lang="ko-KR" altLang="en-US" b="1" spc="-100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2492896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612775" indent="-612775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12.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홈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표시 형식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표시 형식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의 목록 단추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(   )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를 누르고 ‘간단한 날짜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’ 선택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1115616" y="1067192"/>
            <a:ext cx="577594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대여소현황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전처리하기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8553" y="3107080"/>
            <a:ext cx="252000" cy="40320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6856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1115616" y="1067192"/>
            <a:ext cx="577594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대여소현황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전처리하기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000" y="2595311"/>
            <a:ext cx="5760000" cy="4073404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4" name="직사각형 13"/>
          <p:cNvSpPr/>
          <p:nvPr/>
        </p:nvSpPr>
        <p:spPr>
          <a:xfrm>
            <a:off x="4787608" y="3986800"/>
            <a:ext cx="1224000" cy="36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166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2492896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612775" indent="-612775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13.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대여소명’과 ‘기준시작일자’ 필드의 데이터에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대한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전처리 완성 확인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1115616" y="1067192"/>
            <a:ext cx="577594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대여소현황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전처리하기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00" y="3676334"/>
            <a:ext cx="7020000" cy="2993026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908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1115616" y="1067192"/>
            <a:ext cx="550984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외국인대여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가공하기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611560" y="17190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대여소현황’ 데이터의 ‘대여소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ID’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필드와 같은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ID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를 하나의 열로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분리   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대여소 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ID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를 기준으로 ‘대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여소현황’ 데이터의 값을 참조해서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분석</a:t>
            </a:r>
            <a:endParaRPr kumimoji="0" lang="en-US" altLang="ko-KR" sz="3000" spc="-1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줄무늬가 있는 오른쪽 화살표 9"/>
          <p:cNvSpPr/>
          <p:nvPr/>
        </p:nvSpPr>
        <p:spPr>
          <a:xfrm>
            <a:off x="3959992" y="2309923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9813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86871"/>
            <a:ext cx="577594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ko-KR" sz="2400" b="1" spc="-2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‘</a:t>
            </a:r>
            <a:r>
              <a:rPr kumimoji="0" lang="ko-KR" altLang="en-US" sz="2400" b="1" spc="-2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외국인대여</a:t>
            </a:r>
            <a:r>
              <a:rPr kumimoji="0" lang="en-US" altLang="ko-KR" sz="2400" b="1" spc="-2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’ </a:t>
            </a:r>
            <a:r>
              <a:rPr kumimoji="0" lang="ko-KR" altLang="en-US" sz="2400" b="1" spc="-2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시트의 데이터</a:t>
            </a:r>
            <a:r>
              <a:rPr kumimoji="0" lang="en-US" altLang="ko-KR" sz="2400" b="1" spc="-2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(‘</a:t>
            </a:r>
            <a:r>
              <a:rPr kumimoji="0" lang="ko-KR" altLang="en-US" sz="2400" b="1" spc="-2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대여소</a:t>
            </a:r>
            <a:r>
              <a:rPr kumimoji="0" lang="en-US" altLang="ko-KR" sz="2400" b="1" spc="-2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’</a:t>
            </a:r>
            <a:r>
              <a:rPr kumimoji="0" lang="ko-KR" altLang="en-US" sz="2400" b="1" spc="-2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필드</a:t>
            </a:r>
            <a:r>
              <a:rPr kumimoji="0" lang="en-US" altLang="ko-KR" sz="2400" b="1" spc="-2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) </a:t>
            </a:r>
            <a:r>
              <a:rPr kumimoji="0" lang="ko-KR" altLang="en-US" sz="2400" b="1" spc="-2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구성</a:t>
            </a:r>
            <a:endParaRPr kumimoji="0" lang="ko-KR" altLang="en-US" sz="2400" b="1" i="0" strike="noStrike" kern="1200" cap="none" spc="-2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7296"/>
            <a:ext cx="8280000" cy="5112024"/>
          </a:xfrm>
          <a:prstGeom prst="roundRect">
            <a:avLst>
              <a:gd name="adj" fmla="val 2001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marL="182563" indent="-182563" hangingPunct="0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30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대여소</a:t>
            </a:r>
            <a:r>
              <a:rPr lang="en-US" altLang="ko-KR" sz="30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ID+</a:t>
            </a:r>
            <a:r>
              <a:rPr lang="ko-KR" altLang="en-US" sz="30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대여소명이 </a:t>
            </a:r>
            <a:r>
              <a:rPr lang="ko-KR" altLang="en-US" sz="3000" spc="-14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마침표와 공백으로 분리된</a:t>
            </a:r>
            <a:r>
              <a:rPr lang="ko-KR" altLang="en-US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데이터</a:t>
            </a:r>
            <a:r>
              <a:rPr lang="en-US" altLang="ko-KR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((</a:t>
            </a:r>
            <a:r>
              <a:rPr lang="ko-KR" altLang="en-US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예</a:t>
            </a:r>
            <a:r>
              <a:rPr lang="en-US" altLang="ko-KR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</a:t>
            </a:r>
            <a:r>
              <a:rPr lang="ko-KR" altLang="en-US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en-US" altLang="ko-KR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113. </a:t>
            </a:r>
            <a:r>
              <a:rPr lang="ko-KR" altLang="en-US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홍대입구역 </a:t>
            </a:r>
            <a:r>
              <a:rPr lang="en-US" altLang="ko-KR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2</a:t>
            </a:r>
            <a:r>
              <a:rPr lang="ko-KR" altLang="en-US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번출구 앞</a:t>
            </a:r>
            <a:r>
              <a:rPr lang="en-US" altLang="ko-KR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</a:t>
            </a:r>
          </a:p>
          <a:p>
            <a:pPr marL="182563" indent="-182563" hangingPunct="0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대여소</a:t>
            </a:r>
            <a:r>
              <a:rPr lang="en-US" altLang="ko-KR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ID+</a:t>
            </a:r>
            <a:r>
              <a:rPr lang="ko-KR" altLang="en-US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대여소명이 </a:t>
            </a:r>
            <a:r>
              <a:rPr lang="ko-KR" altLang="en-US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마침표로 분리된 데이터</a:t>
            </a:r>
            <a:r>
              <a:rPr lang="en-US" altLang="ko-KR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((</a:t>
            </a:r>
            <a:r>
              <a:rPr lang="ko-KR" altLang="en-US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예</a:t>
            </a:r>
            <a:r>
              <a:rPr lang="en-US" altLang="ko-KR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</a:t>
            </a:r>
            <a:r>
              <a:rPr lang="ko-KR" altLang="en-US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en-US" altLang="ko-KR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2239.</a:t>
            </a:r>
            <a:r>
              <a:rPr lang="ko-KR" altLang="en-US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교대역 </a:t>
            </a:r>
            <a:r>
              <a:rPr lang="en-US" altLang="ko-KR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6</a:t>
            </a:r>
            <a:r>
              <a:rPr lang="ko-KR" altLang="en-US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번출구</a:t>
            </a:r>
            <a:r>
              <a:rPr lang="en-US" altLang="ko-KR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</a:t>
            </a:r>
          </a:p>
          <a:p>
            <a:pPr marL="182563" indent="-182563" hangingPunct="0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3000" spc="-17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대</a:t>
            </a:r>
            <a:r>
              <a:rPr lang="ko-KR" altLang="en-US" sz="3000" spc="-17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여소명에 </a:t>
            </a:r>
            <a:r>
              <a:rPr lang="ko-KR" altLang="en-US" sz="3000" spc="-17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마침표가 있는 데이터</a:t>
            </a:r>
            <a:r>
              <a:rPr lang="en-US" altLang="ko-KR" sz="3000" spc="-17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((</a:t>
            </a:r>
            <a:r>
              <a:rPr lang="ko-KR" altLang="en-US" sz="3000" spc="-17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예</a:t>
            </a:r>
            <a:r>
              <a:rPr lang="en-US" altLang="ko-KR" sz="3000" spc="-17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</a:t>
            </a:r>
            <a:r>
              <a:rPr lang="ko-KR" altLang="en-US" sz="3000" spc="-17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en-US" altLang="ko-KR" sz="3000" spc="-17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2407. </a:t>
            </a:r>
            <a:r>
              <a:rPr lang="ko-KR" altLang="en-US" sz="3000" spc="-17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역삼</a:t>
            </a:r>
            <a:r>
              <a:rPr lang="en-US" altLang="ko-KR" sz="3000" spc="-17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</a:t>
            </a:r>
            <a:r>
              <a:rPr lang="ko-KR" altLang="en-US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서초</a:t>
            </a:r>
            <a:r>
              <a:rPr lang="en-US" altLang="ko-KR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</a:t>
            </a:r>
            <a:r>
              <a:rPr lang="ko-KR" altLang="en-US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삼성 세무서 앞</a:t>
            </a:r>
            <a:r>
              <a:rPr lang="en-US" altLang="ko-KR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</a:t>
            </a:r>
            <a:r>
              <a:rPr lang="ko-KR" altLang="en-US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역삼빌딩 앞</a:t>
            </a:r>
            <a:r>
              <a:rPr lang="en-US" altLang="ko-KR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</a:t>
            </a:r>
          </a:p>
          <a:p>
            <a:pPr marL="447675" indent="-447675" hangingPunct="0">
              <a:lnSpc>
                <a:spcPts val="4000"/>
              </a:lnSpc>
              <a:spcBef>
                <a:spcPts val="0"/>
              </a:spcBef>
            </a:pPr>
            <a:r>
              <a:rPr lang="en-US" altLang="ko-KR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→ </a:t>
            </a:r>
            <a:r>
              <a:rPr lang="ko-KR" altLang="en-US" sz="3000" spc="-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첫 번째 마침표</a:t>
            </a:r>
            <a:r>
              <a:rPr lang="en-US" altLang="ko-KR" sz="3000" spc="-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(.)</a:t>
            </a:r>
            <a:r>
              <a:rPr lang="ko-KR" altLang="en-US" sz="3000" spc="-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를 기준으로 대여소</a:t>
            </a:r>
            <a:r>
              <a:rPr lang="en-US" altLang="ko-KR" sz="3000" spc="-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ID</a:t>
            </a:r>
            <a:r>
              <a:rPr lang="ko-KR" altLang="en-US" sz="3000" spc="-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를 추출</a:t>
            </a:r>
            <a:r>
              <a:rPr lang="ko-KR" altLang="en-US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하고 나머지 데이터는 삭제한다</a:t>
            </a:r>
            <a:r>
              <a:rPr lang="en-US" altLang="ko-KR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 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3269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B2:B23416]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범위를 지정한 후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데이터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데이터 도구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텍스트 나누기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550984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외국인대여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가공하기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5457" y="3003368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7834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550984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외국인대여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가공하기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000" y="2577055"/>
            <a:ext cx="5760000" cy="4042348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1" name="직사각형 10"/>
          <p:cNvSpPr/>
          <p:nvPr/>
        </p:nvSpPr>
        <p:spPr>
          <a:xfrm>
            <a:off x="5857318" y="2708920"/>
            <a:ext cx="360000" cy="576064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615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488" y="3297582"/>
            <a:ext cx="3600000" cy="3443786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2.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텍스트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마법사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3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단계 중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단계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대화 상자에서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 ‘구분 기호로 분리됨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’ 선택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546166" y="4265688"/>
            <a:ext cx="1116000" cy="216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1115616" y="1067192"/>
            <a:ext cx="550984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외국인대여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가공하기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10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492896"/>
            <a:ext cx="7848872" cy="265713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3.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텍스트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마법사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3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단계 중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2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단계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대화 상자의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구분 기호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에서 ‘기타’를 체크하고 “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.”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 입력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텍스트 마법사 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3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단계 중 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3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단계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에서는 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열이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 선택된 상태에서 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대상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에 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[F2]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셀을 선택하거나 “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=$F$2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”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입력</a:t>
            </a:r>
            <a:endParaRPr kumimoji="0" lang="en-US" altLang="ko-KR" sz="3000" spc="-21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줄무늬가 있는 오른쪽 화살표 22"/>
          <p:cNvSpPr/>
          <p:nvPr/>
        </p:nvSpPr>
        <p:spPr>
          <a:xfrm>
            <a:off x="7778072" y="3087288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텍스트 개체 틀 7"/>
          <p:cNvSpPr txBox="1">
            <a:spLocks/>
          </p:cNvSpPr>
          <p:nvPr/>
        </p:nvSpPr>
        <p:spPr>
          <a:xfrm>
            <a:off x="1115616" y="1067192"/>
            <a:ext cx="550984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외국인대여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가공하기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135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텍스트 개체 틀 7"/>
          <p:cNvSpPr txBox="1">
            <a:spLocks/>
          </p:cNvSpPr>
          <p:nvPr/>
        </p:nvSpPr>
        <p:spPr>
          <a:xfrm>
            <a:off x="1115616" y="1067192"/>
            <a:ext cx="550984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외국인대여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가공하기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573615"/>
            <a:ext cx="3960000" cy="3788166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448" y="2573615"/>
            <a:ext cx="3960000" cy="3788166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3" name="직사각형 12"/>
          <p:cNvSpPr/>
          <p:nvPr/>
        </p:nvSpPr>
        <p:spPr>
          <a:xfrm>
            <a:off x="602416" y="3960488"/>
            <a:ext cx="936000" cy="216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4674325" y="4077632"/>
            <a:ext cx="936000" cy="216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392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72816"/>
            <a:ext cx="7848872" cy="324704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외부에서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가져온 데이터는 엑셀에서 사용할 수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있는 데이터 형식으로 가공해야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함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엑셀의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데이터 형식과 다른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경우 엑셀에서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사용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할 수 있는 데이터 형식으로 바꾸거나 필요 없는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문자 또는 항목 등을 삭제하고 깨끗한 데이터로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변환하는 일련의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과정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2" name="그룹 23"/>
          <p:cNvGrpSpPr/>
          <p:nvPr/>
        </p:nvGrpSpPr>
        <p:grpSpPr>
          <a:xfrm>
            <a:off x="683568" y="1124744"/>
            <a:ext cx="3783932" cy="553998"/>
            <a:chOff x="755388" y="1700808"/>
            <a:chExt cx="3783932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3531736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엑셀 데이터 전처리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9" name="모서리가 둥근 직사각형 8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19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4.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F2]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셀부터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F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열과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I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열에 데이터가 분리되어 입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력되면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[F2:F23416]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범위를 지정하여 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[Ctrl]+[C]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      [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B2]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셀을 선택하고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[Ctrl]+[V]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줄무늬가 있는 오른쪽 화살표 22"/>
          <p:cNvSpPr/>
          <p:nvPr/>
        </p:nvSpPr>
        <p:spPr>
          <a:xfrm>
            <a:off x="1151680" y="3627635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1115616" y="1067192"/>
            <a:ext cx="550984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외국인대여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가공하기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640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1115616" y="1067192"/>
            <a:ext cx="550984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외국인대여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가공하기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837" y="2636912"/>
            <a:ext cx="7200000" cy="362553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2382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492896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5.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F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열부터 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I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열까지 범위로 지정한 후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바로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가기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메뉴에서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삭제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를 선택하여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데이터 삭제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1115616" y="1067192"/>
            <a:ext cx="550984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외국인대여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가공하기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07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1115616" y="1067192"/>
            <a:ext cx="550984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외국인대여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가공하기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000" y="2573615"/>
            <a:ext cx="5760000" cy="3948583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4939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데이터를 표로 만들기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611560" y="1719096"/>
            <a:ext cx="7848872" cy="281102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가공된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‘대여소현황’ 데이터와 ‘외국인대여’ 데이터를 표로 작성하여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관리</a:t>
            </a:r>
            <a:endParaRPr kumimoji="0" lang="en-US" altLang="ko-KR" sz="3000" spc="-16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데이터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모델로 추가하여 파워 피벗에서 두 데이터를 서로 연결할 수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파워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피벗을 통해 분석할 기본 데이터로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구성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7584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데이터를 표로 만들기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대여소현황’ 시트에서 임의의 셀을 선택한 후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삽입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표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표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](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   )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를 선택하거나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[Ctrl]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+[T]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6352" y="3014696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0769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데이터를 표로 만들기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000" y="2552417"/>
            <a:ext cx="5760000" cy="4116943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1" name="직사각형 10"/>
          <p:cNvSpPr/>
          <p:nvPr/>
        </p:nvSpPr>
        <p:spPr>
          <a:xfrm>
            <a:off x="2337893" y="2708920"/>
            <a:ext cx="371043" cy="468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118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데이터를 표로 만들기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2492896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2.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표 만들기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대화 상자에서 ‘머리글 포함’에 체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크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표시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272" y="3746456"/>
            <a:ext cx="2305455" cy="1614791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3654183" y="4590272"/>
            <a:ext cx="1080000" cy="252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949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데이터를 표로 만들기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3.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표 도구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디자인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속성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그룹에서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“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대여소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”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입력      ‘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외국인대여’ 시트의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데이터도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표로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만듦      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표 도구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디자인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속성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그룹에서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“외국인대여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” 입력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줄무늬가 있는 오른쪽 화살표 12"/>
          <p:cNvSpPr/>
          <p:nvPr/>
        </p:nvSpPr>
        <p:spPr>
          <a:xfrm>
            <a:off x="1901224" y="3638136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줄무늬가 있는 오른쪽 화살표 13"/>
          <p:cNvSpPr/>
          <p:nvPr/>
        </p:nvSpPr>
        <p:spPr>
          <a:xfrm>
            <a:off x="1906560" y="3096392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229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데이터를 표로 만들기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056" y="2996952"/>
            <a:ext cx="4680000" cy="273906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608" y="2977895"/>
            <a:ext cx="3600000" cy="2758124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6" name="직사각형 15"/>
          <p:cNvSpPr/>
          <p:nvPr/>
        </p:nvSpPr>
        <p:spPr>
          <a:xfrm>
            <a:off x="341936" y="3464456"/>
            <a:ext cx="720000" cy="216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5139320" y="3470316"/>
            <a:ext cx="720000" cy="216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883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 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000" y="1052736"/>
            <a:ext cx="6480000" cy="560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13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577594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대여소현황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전처리하기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317009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대여소현황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’ 시트의 데이터에서 필요한 필드는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대여소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ID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와 주소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좌표 및 날짜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거치대수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필드</a:t>
            </a:r>
            <a:endParaRPr kumimoji="0" lang="en-US" altLang="ko-KR" sz="3000" spc="-14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대여소명에는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ID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가 포함되어 있으므로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ID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를 삭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제하고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 ‘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기준시작일자’ 필드의 경우 날짜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으로 </a:t>
            </a:r>
            <a:r>
              <a:rPr kumimoji="0" lang="ko-KR" altLang="en-US" sz="3000" spc="-20">
                <a:effectLst/>
                <a:latin typeface="맑은 고딕" pitchFamily="50" charset="-127"/>
                <a:ea typeface="맑은 고딕" pitchFamily="50" charset="-127"/>
              </a:rPr>
              <a:t>데이터를 변환하고 시간 데이터가 함께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 있는 경우 시간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데이터 삭제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441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86871"/>
            <a:ext cx="5997155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ko-KR" sz="2400" b="1" spc="-2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‘</a:t>
            </a:r>
            <a:r>
              <a:rPr kumimoji="0" lang="ko-KR" altLang="en-US" sz="2400" b="1" spc="-2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대여소현황</a:t>
            </a:r>
            <a:r>
              <a:rPr kumimoji="0" lang="en-US" altLang="ko-KR" sz="2400" b="1" spc="-2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’ </a:t>
            </a:r>
            <a:r>
              <a:rPr kumimoji="0" lang="ko-KR" altLang="en-US" sz="2400" b="1" spc="-2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시트의 데이터</a:t>
            </a:r>
            <a:r>
              <a:rPr kumimoji="0" lang="en-US" altLang="ko-KR" sz="2400" b="1" spc="-2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(</a:t>
            </a:r>
            <a:r>
              <a:rPr kumimoji="0" lang="ko-KR" altLang="en-US" sz="2400" b="1" spc="-2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대여소명 필드</a:t>
            </a:r>
            <a:r>
              <a:rPr kumimoji="0" lang="en-US" altLang="ko-KR" sz="2400" b="1" spc="-2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) </a:t>
            </a:r>
            <a:r>
              <a:rPr kumimoji="0" lang="ko-KR" altLang="en-US" sz="2400" b="1" spc="-2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구성</a:t>
            </a:r>
            <a:endParaRPr kumimoji="0" lang="ko-KR" altLang="en-US" sz="2400" b="1" i="0" strike="noStrike" kern="1200" cap="none" spc="-2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7296"/>
            <a:ext cx="8280000" cy="5112024"/>
          </a:xfrm>
          <a:prstGeom prst="roundRect">
            <a:avLst>
              <a:gd name="adj" fmla="val 2001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marL="182563" indent="-182563" hangingPunct="0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30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대여소</a:t>
            </a:r>
            <a:r>
              <a:rPr lang="en-US" altLang="ko-KR" sz="30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ID+</a:t>
            </a:r>
            <a:r>
              <a:rPr lang="ko-KR" altLang="en-US" sz="30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대여소명이 </a:t>
            </a:r>
            <a:r>
              <a:rPr lang="ko-KR" altLang="en-US" sz="3000" spc="-14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마침표와 공백으로 분리된</a:t>
            </a:r>
            <a:r>
              <a:rPr lang="ko-KR" altLang="en-US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데이터</a:t>
            </a:r>
            <a:r>
              <a:rPr lang="en-US" altLang="ko-KR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((</a:t>
            </a:r>
            <a:r>
              <a:rPr lang="ko-KR" altLang="en-US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예</a:t>
            </a:r>
            <a:r>
              <a:rPr lang="en-US" altLang="ko-KR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</a:t>
            </a:r>
            <a:r>
              <a:rPr lang="ko-KR" altLang="en-US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en-US" altLang="ko-KR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113. </a:t>
            </a:r>
            <a:r>
              <a:rPr lang="ko-KR" altLang="en-US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홍대입구역 </a:t>
            </a:r>
            <a:r>
              <a:rPr lang="en-US" altLang="ko-KR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2</a:t>
            </a:r>
            <a:r>
              <a:rPr lang="ko-KR" altLang="en-US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번 출구 앞</a:t>
            </a:r>
            <a:r>
              <a:rPr lang="en-US" altLang="ko-KR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</a:t>
            </a:r>
          </a:p>
          <a:p>
            <a:pPr marL="182563" indent="-182563" hangingPunct="0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대여소</a:t>
            </a:r>
            <a:r>
              <a:rPr lang="en-US" altLang="ko-KR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ID+</a:t>
            </a:r>
            <a:r>
              <a:rPr lang="ko-KR" altLang="en-US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대여소명이 </a:t>
            </a:r>
            <a:r>
              <a:rPr lang="ko-KR" altLang="en-US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마침표로 분리된 데이터</a:t>
            </a:r>
            <a:r>
              <a:rPr lang="en-US" altLang="ko-KR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((</a:t>
            </a:r>
            <a:r>
              <a:rPr lang="ko-KR" altLang="en-US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예</a:t>
            </a:r>
            <a:r>
              <a:rPr lang="en-US" altLang="ko-KR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</a:t>
            </a:r>
            <a:r>
              <a:rPr lang="ko-KR" altLang="en-US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en-US" altLang="ko-KR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2239.</a:t>
            </a:r>
            <a:r>
              <a:rPr lang="ko-KR" altLang="en-US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교대역 </a:t>
            </a:r>
            <a:r>
              <a:rPr lang="en-US" altLang="ko-KR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6</a:t>
            </a:r>
            <a:r>
              <a:rPr lang="ko-KR" altLang="en-US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번출구</a:t>
            </a:r>
            <a:r>
              <a:rPr lang="en-US" altLang="ko-KR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</a:t>
            </a:r>
          </a:p>
          <a:p>
            <a:pPr marL="182563" indent="-182563" hangingPunct="0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대여소명에 </a:t>
            </a:r>
            <a:r>
              <a:rPr lang="ko-KR" altLang="en-US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마침표가 있는 데이터</a:t>
            </a:r>
            <a:r>
              <a:rPr lang="en-US" altLang="ko-KR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((</a:t>
            </a:r>
            <a:r>
              <a:rPr lang="ko-KR" altLang="en-US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예</a:t>
            </a:r>
            <a:r>
              <a:rPr lang="en-US" altLang="ko-KR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</a:t>
            </a:r>
            <a:r>
              <a:rPr lang="ko-KR" altLang="en-US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en-US" altLang="ko-KR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2407 </a:t>
            </a:r>
            <a:r>
              <a:rPr lang="ko-KR" altLang="en-US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역삼</a:t>
            </a:r>
            <a:r>
              <a:rPr lang="en-US" altLang="ko-KR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</a:t>
            </a:r>
            <a:r>
              <a:rPr lang="ko-KR" altLang="en-US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서초</a:t>
            </a:r>
            <a:r>
              <a:rPr lang="en-US" altLang="ko-KR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</a:t>
            </a:r>
            <a:r>
              <a:rPr lang="ko-KR" altLang="en-US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삼성 세무서 앞</a:t>
            </a:r>
            <a:r>
              <a:rPr lang="en-US" altLang="ko-KR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</a:t>
            </a:r>
            <a:r>
              <a:rPr lang="ko-KR" altLang="en-US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역삼빌딩 앞</a:t>
            </a:r>
            <a:r>
              <a:rPr lang="en-US" altLang="ko-KR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))</a:t>
            </a:r>
          </a:p>
          <a:p>
            <a:pPr marL="438150" indent="-438150" hangingPunct="0">
              <a:lnSpc>
                <a:spcPts val="4000"/>
              </a:lnSpc>
              <a:spcBef>
                <a:spcPts val="0"/>
              </a:spcBef>
            </a:pPr>
            <a:r>
              <a:rPr lang="en-US" altLang="ko-KR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→ </a:t>
            </a:r>
            <a:r>
              <a:rPr lang="ko-KR" altLang="en-US" sz="3000" spc="-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함수를 사용하여 대여소</a:t>
            </a:r>
            <a:r>
              <a:rPr lang="en-US" altLang="ko-KR" sz="3000" spc="-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ID</a:t>
            </a:r>
            <a:r>
              <a:rPr lang="ko-KR" altLang="en-US" sz="3000" spc="-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를 제외한 대여소명</a:t>
            </a:r>
            <a:r>
              <a:rPr lang="ko-KR" altLang="en-US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만 추출한다</a:t>
            </a:r>
            <a:r>
              <a:rPr lang="en-US" altLang="ko-KR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 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9643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‘외국인자전거대여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.xlsx’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파일을 불러온 ‘대여소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현황’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시트 선택      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C2:C1541]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범위를 지정한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후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홈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편집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찾기 및 선택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](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   )-[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바꾸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기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선택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줄무늬가 있는 오른쪽 화살표 10"/>
          <p:cNvSpPr/>
          <p:nvPr/>
        </p:nvSpPr>
        <p:spPr>
          <a:xfrm>
            <a:off x="3672472" y="3102011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577594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대여소현황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전처리하기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9728" y="3526020"/>
            <a:ext cx="360000" cy="547826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8022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000" y="2478440"/>
            <a:ext cx="6120000" cy="4257652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5" name="텍스트 개체 틀 7"/>
          <p:cNvSpPr txBox="1">
            <a:spLocks/>
          </p:cNvSpPr>
          <p:nvPr/>
        </p:nvSpPr>
        <p:spPr>
          <a:xfrm>
            <a:off x="1115616" y="1067192"/>
            <a:ext cx="577594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[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대여소현황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전처리하기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6362670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 데이터로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전처리하기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6500990" y="3185544"/>
            <a:ext cx="1152000" cy="18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768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14714</TotalTime>
  <Words>1655</Words>
  <Application>Microsoft Office PowerPoint</Application>
  <PresentationFormat>화면 슬라이드 쇼(4:3)</PresentationFormat>
  <Paragraphs>283</Paragraphs>
  <Slides>50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50</vt:i4>
      </vt:variant>
    </vt:vector>
  </HeadingPairs>
  <TitlesOfParts>
    <vt:vector size="51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1254</cp:revision>
  <dcterms:created xsi:type="dcterms:W3CDTF">2010-03-30T01:48:18Z</dcterms:created>
  <dcterms:modified xsi:type="dcterms:W3CDTF">2022-03-07T07:34:17Z</dcterms:modified>
</cp:coreProperties>
</file>